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1" r:id="rId3"/>
    <p:sldId id="257" r:id="rId4"/>
    <p:sldId id="286" r:id="rId5"/>
    <p:sldId id="287" r:id="rId6"/>
    <p:sldId id="288" r:id="rId7"/>
    <p:sldId id="289" r:id="rId8"/>
    <p:sldId id="290" r:id="rId9"/>
    <p:sldId id="261" r:id="rId10"/>
    <p:sldId id="264" r:id="rId11"/>
    <p:sldId id="277" r:id="rId12"/>
    <p:sldId id="272" r:id="rId13"/>
    <p:sldId id="273" r:id="rId14"/>
    <p:sldId id="274" r:id="rId15"/>
    <p:sldId id="279" r:id="rId16"/>
    <p:sldId id="276" r:id="rId17"/>
    <p:sldId id="262" r:id="rId18"/>
    <p:sldId id="263" r:id="rId19"/>
    <p:sldId id="280" r:id="rId20"/>
    <p:sldId id="281" r:id="rId21"/>
    <p:sldId id="283" r:id="rId22"/>
    <p:sldId id="271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21T22:44:13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4711 154,'-143'-60,"86"42,-1 1,-1 2,-1 3,0 1,-1 3,0 2,0 2,-1 2,1 2,-1 2,-14 4,-1064 144,791-111,-434 67,713-87,1 3,1 2,1 2,2 3,1 2,2 2,2 2,2 2,3 2,1 3,3 1,2 1,2 3,3 1,3 1,-2 8,8-10,4 1,2 1,2 1,3 1,4 1,2 0,2 1,4 0,3 1,3 0,2 0,4 0,6 43,-1-84,1 0,0 0,1 0,1-1,0 0,1 0,1-1,0 1,1-2,0 1,1-1,1-1,0 0,0 0,1-1,1 0,0-1,5 2,23 15,62 36,-56-35,-1 3,-2 1,-2 1,-1 2,21 22,-55-44,-1 1,0-1,-1 1,-1 0,0 1,-1-1,-1 1,0 0,-1 0,0 0,-2 0,1 0,-2 0,0 0,-1 1,0-1,-1 0,-1 0,-1 0,0-1,-1 1,-5 9,-11 19,-1-1,-3-1,-2-1,-2 0,-30 28,-592 551,621-578,2 1,2 1,2 0,3 2,1 0,4 1,1 1,3-1,3 2,1-1,4 1,1 0,4 0,1 0,3 0,3-1,2 0,2 0,3 0,2-2,2 1,3-2,2 0,2-1,2-1,23 22,34 26,6-3,3-3,27 13,135 117,-144-101,-7 5,-6 2,-6 5,-7 2,-7 3,37 92,-105-199,1-1,1-1,1 0,1 0,1-1,1 0,1-2,1 1,0-2,1 0,1-1,1 0,0-1,1-2,1 0,0 0,1-2,0 0,0-2,1 0,0-1,19 1,219 25,1-9,1-10,1-8,0-11,-1-8,19-12,3 7,578-64,270-73,-630 83,-38 3,-5-16,191-66,-427 88,-4-8,105-51,-217 70,-2-3,-4-4,-4-4,46-39,156-98,142-55,298-191,-702 424,-1-1,-2-2,-1-1,-2-1,-1-1,-3-2,-1-1,-1 0,-3-2,-2 0,-1-1,-3-2,-1 1,-3-1,-1-1,-3-1,-2 1,-3-1,-1 0,-1-34,-21 1,-3 0,-4 2,-4 0,-4 1,-29-43,24 42,-62-112,-10 3,-10 5,-125-139,163 229,-5 2,-4 4,-4 3,-5 3,-3 4,-4 3,-3 4,-89-37,10 22,-4 7,-3 7,-4 6,-3 8,-192-27,64 9,-1053-177,847 159,-746-183,823 205,383 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21T22:46:06.29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15,'0'-6,"0"-3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21T22:46:08.44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1T14:34:04.52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1,'0'6,"0"2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69E62-21A3-49C8-8277-6DB9032FC1C2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A00C5-96B9-4A44-B616-BD7540B3B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2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00B3-DB49-49FB-B57B-FD33DFC95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4C040-783E-4695-B1BB-E649820CE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7C223-0559-464F-8E36-9397C9CD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1AFD-C898-4DA6-B338-2E78B7B0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ACB02-F38F-46A5-A8EB-424B39CE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A4A5-0BE3-47ED-B75B-38A28E7B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0837C-3D9A-43C0-8991-2C4B0B609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794D1-6633-4C26-B638-14BB918E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9ADD-86E6-4FD5-AE90-B13F6B74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B93CE-33AA-4A99-ABAB-11DBB5AF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BB528-12D4-4CCA-A9E4-889764597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B4554-8E16-44C8-AC50-5444DA3DB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646B-F405-4718-8969-321FABF6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E9463-62C0-4154-87BE-CC3D5BD9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F8CE9-5689-43AE-AC30-1C50487C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EA2F-9236-4659-8BA1-DF8E65CF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6C1B-E4BD-493C-9A38-9D494F7B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9F5EF-20A3-4235-8E4E-3D352D8B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750F-6220-4968-9CC8-4F253EBF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4229-2C34-4788-B4C5-8FCCB100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E8A5-217F-48B6-98EF-C87E0B55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E8D1-2478-43D0-B4A5-FE4C81647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4DE01-BF3D-485A-9A08-7B4DFCA4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F00CA-8E4F-4313-A9EB-0F619EC9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30AD-BA36-4542-BC32-68602558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996-E130-42DD-804B-B988D494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C0D8F-8204-4B76-ABF6-E785B8A5F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FFAE6-2D6E-4E77-B41E-1EBB1A37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9D8B8-21B1-4322-8659-3BBDB2F9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73125-4AA1-40E8-BA34-EF6C9AF8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39DA1-B21C-4DE0-A135-7EAC39D4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F17C-82FE-4C33-A01D-6B0CD294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34459-112E-45B3-8DE9-CFEF2048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AA481-F88B-411F-B3F5-EAC8D7B1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02F0A-DA87-451D-9B10-773153F66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39BFF-4947-46FF-A897-794AC1411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08EE7-01CA-4462-93C2-736A2867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BE830-48F3-4C92-9AC5-45574EE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BA3BC-E535-4FE4-8A80-34D4D63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1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01AD-648A-4700-9005-78D47C3C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EFEAB-91BA-440B-AF07-782B532C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4F354-91D3-423A-A139-FBB9446A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D4E51-938B-4961-BCE7-D22E199D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252D77-488D-49A2-9D93-BBFB845D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7C01E-7EF9-4607-BE1C-9356B489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4730E-CE10-4C0B-B173-98F9301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515DC-C81B-43B4-8DC2-D423415F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BD89-E4CD-4349-B989-5A3F009AC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F96A5-EC69-4418-B75C-A0152EF68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E871C-23BD-4D05-A8C4-6877A47D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936B-543A-43BE-B67B-EC9866EE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E9792-9323-4CC4-9679-BDDBDE27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2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023F-89CA-462A-9E17-DF3FFF54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D1BBE-58EE-405B-9E3E-97BF4E893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78DC9-3398-4882-907D-FC61185B2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8411-916F-49B7-BBAE-E6D7DDBF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2A386-803B-4A84-88B4-08FAA426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FE7E-5EA1-42B9-8F3F-42FCBE37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2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4A677-B127-4FF4-B086-BC710FE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9EE9F-F481-4CD6-927A-FCF6CF52F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A71E-B601-4967-AF5F-C48F78B17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034FC-7F27-4E71-8F5B-12404F0DD04D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5B9E9-F46F-4D0E-B60A-625AFC5A8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DDAE6-C876-4FC0-8F83-E939480AD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8859-F589-484F-AA39-3F1E4FB9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dc.noaa.gov/data-access/land-based-station-dat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retrc/ggvoronoi" TargetMode="External"/><Relationship Id="rId2" Type="http://schemas.openxmlformats.org/officeDocument/2006/relationships/hyperlink" Target="https://bl.ocks.org/mbostock/406036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arretrc@miamioh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834E-2AC7-430A-A749-3548BFD51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55" y="391552"/>
            <a:ext cx="10672689" cy="3210486"/>
          </a:xfrm>
        </p:spPr>
        <p:txBody>
          <a:bodyPr>
            <a:normAutofit/>
          </a:bodyPr>
          <a:lstStyle/>
          <a:p>
            <a:r>
              <a:rPr lang="en-US" b="1" dirty="0"/>
              <a:t>Applications of Voronoi Diagrams in Statistics and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88728-99C9-4599-8FE3-FACDC5F23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95933"/>
            <a:ext cx="9144000" cy="1655762"/>
          </a:xfrm>
        </p:spPr>
        <p:txBody>
          <a:bodyPr/>
          <a:lstStyle/>
          <a:p>
            <a:r>
              <a:rPr lang="en-US" sz="2800" dirty="0"/>
              <a:t>Robert Garrett</a:t>
            </a:r>
          </a:p>
          <a:p>
            <a:r>
              <a:rPr lang="en-US" sz="2800" dirty="0"/>
              <a:t>Dr. Thomas Fisher</a:t>
            </a:r>
          </a:p>
          <a:p>
            <a:endParaRPr lang="en-US" dirty="0"/>
          </a:p>
        </p:txBody>
      </p:sp>
      <p:pic>
        <p:nvPicPr>
          <p:cNvPr id="1026" name="Picture 2" descr="https://www.miamioh.edu/_files/images/ucm/resources/logo/print-FSL_186K.jpg">
            <a:extLst>
              <a:ext uri="{FF2B5EF4-FFF2-40B4-BE49-F238E27FC236}">
                <a16:creationId xmlns:a16="http://schemas.microsoft.com/office/drawing/2014/main" id="{58ED7DE0-8656-4FC0-9868-F8B35A5F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1" y="5501079"/>
            <a:ext cx="4293220" cy="8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04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3041-BF67-4152-B9B9-7A801CF9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Navigation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3267-67D5-4800-B859-B82A2544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navigation apps, often need a preliminary stop</a:t>
            </a:r>
          </a:p>
          <a:p>
            <a:pPr lvl="1"/>
            <a:r>
              <a:rPr lang="en-US" dirty="0"/>
              <a:t>In a car, I need a parking lot</a:t>
            </a:r>
          </a:p>
          <a:p>
            <a:pPr lvl="1"/>
            <a:r>
              <a:rPr lang="en-US" dirty="0"/>
              <a:t>Traveling by air, I need an airport</a:t>
            </a:r>
          </a:p>
          <a:p>
            <a:pPr lvl="1"/>
            <a:r>
              <a:rPr lang="en-US" dirty="0"/>
              <a:t>When boating, I need a dock</a:t>
            </a:r>
          </a:p>
          <a:p>
            <a:pPr lvl="1"/>
            <a:r>
              <a:rPr lang="en-US" dirty="0"/>
              <a:t>On my bicycle, I need a bike rack</a:t>
            </a:r>
          </a:p>
          <a:p>
            <a:r>
              <a:rPr lang="en-US" dirty="0"/>
              <a:t>Voronoi diagrams can provide an efficient solution</a:t>
            </a:r>
          </a:p>
          <a:p>
            <a:pPr lvl="1"/>
            <a:r>
              <a:rPr lang="en-US" dirty="0"/>
              <a:t>Draw Voronoi diagram of parking lots in the city</a:t>
            </a:r>
          </a:p>
          <a:p>
            <a:pPr lvl="1"/>
            <a:r>
              <a:rPr lang="en-US" dirty="0"/>
              <a:t>Which cell contains my destination?</a:t>
            </a:r>
          </a:p>
          <a:p>
            <a:pPr lvl="1"/>
            <a:r>
              <a:rPr lang="en-US" dirty="0"/>
              <a:t>Park at the corresponding generator lot</a:t>
            </a:r>
          </a:p>
          <a:p>
            <a:r>
              <a:rPr lang="en-US" dirty="0"/>
              <a:t>Using a Voronoi diagram over NN search provides visual insight</a:t>
            </a:r>
          </a:p>
        </p:txBody>
      </p:sp>
    </p:spTree>
    <p:extLst>
      <p:ext uri="{BB962C8B-B14F-4D97-AF65-F5344CB8AC3E}">
        <p14:creationId xmlns:p14="http://schemas.microsoft.com/office/powerpoint/2010/main" val="2622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55D2-B9A3-4433-8F1F-124C9A4F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Bike racks in Oxford, Ohio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401CE-A2B4-4F89-B6A2-74BC35CB9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2166"/>
          </a:xfrm>
        </p:spPr>
        <p:txBody>
          <a:bodyPr>
            <a:normAutofit/>
          </a:bodyPr>
          <a:lstStyle/>
          <a:p>
            <a:r>
              <a:rPr lang="en-US" dirty="0"/>
              <a:t>Location of each bike rack in Oxford, OH</a:t>
            </a:r>
          </a:p>
          <a:p>
            <a:pPr lvl="1"/>
            <a:r>
              <a:rPr lang="en-US" dirty="0"/>
              <a:t>Includes Miami University campus</a:t>
            </a:r>
          </a:p>
          <a:p>
            <a:pPr lvl="1"/>
            <a:r>
              <a:rPr lang="en-US" dirty="0"/>
              <a:t>Gathered by Madeline Maurer, Justin Hopkins, Dr. Helaine Alessio, Amanda </a:t>
            </a:r>
            <a:r>
              <a:rPr lang="en-US" dirty="0" err="1"/>
              <a:t>Meiering</a:t>
            </a:r>
            <a:endParaRPr lang="en-US" dirty="0"/>
          </a:p>
          <a:p>
            <a:r>
              <a:rPr lang="en-US" dirty="0"/>
              <a:t>When navigating somewhere, want to find the closest bike rack</a:t>
            </a:r>
          </a:p>
          <a:p>
            <a:pPr lvl="1"/>
            <a:r>
              <a:rPr lang="en-US" dirty="0"/>
              <a:t>Plenty of open space: the town is very accessible by bike and by foot</a:t>
            </a:r>
          </a:p>
          <a:p>
            <a:pPr lvl="1"/>
            <a:r>
              <a:rPr lang="en-US" dirty="0"/>
              <a:t>Relatively straight path from bike rack to common destinations</a:t>
            </a:r>
          </a:p>
          <a:p>
            <a:r>
              <a:rPr lang="en-US" dirty="0"/>
              <a:t>Build Voronoi diagram of bike racks</a:t>
            </a:r>
          </a:p>
          <a:p>
            <a:r>
              <a:rPr lang="en-US" dirty="0"/>
              <a:t>Find closest bike rack to the destination</a:t>
            </a:r>
          </a:p>
          <a:p>
            <a:r>
              <a:rPr lang="en-US" dirty="0"/>
              <a:t>Navigate to destination via bike rack</a:t>
            </a:r>
          </a:p>
        </p:txBody>
      </p:sp>
    </p:spTree>
    <p:extLst>
      <p:ext uri="{BB962C8B-B14F-4D97-AF65-F5344CB8AC3E}">
        <p14:creationId xmlns:p14="http://schemas.microsoft.com/office/powerpoint/2010/main" val="18352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8208-3329-4B14-9D6A-CFEBCEC9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20A87-F48E-4FD3-BFB8-70C49C00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40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25E4-E95A-4434-AF27-9C8C5985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309D6-C8AD-4DD9-BF81-2F6F733F6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2810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3A19-0406-41CA-A69B-EB01C97A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81FCC-DF4C-434C-958C-C9D4E8C7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3416DB-4C61-484E-8ED1-0F320FF600CB}"/>
              </a:ext>
            </a:extLst>
          </p:cNvPr>
          <p:cNvSpPr/>
          <p:nvPr/>
        </p:nvSpPr>
        <p:spPr>
          <a:xfrm>
            <a:off x="4929809" y="1895061"/>
            <a:ext cx="901148" cy="92765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52C3-1994-41B2-95CA-4D4B37FA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69017-D9F7-479D-BA5A-CAC8597EA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352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6A64-21FB-4191-BEF9-711CE928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85B551E-CE21-4941-8B09-31007E15F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6786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3C84-0EC2-40AB-B23A-8201821C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in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C3B5-AB9B-454C-AC9F-3E028559B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47159"/>
          </a:xfrm>
        </p:spPr>
        <p:txBody>
          <a:bodyPr>
            <a:normAutofit/>
          </a:bodyPr>
          <a:lstStyle/>
          <a:p>
            <a:r>
              <a:rPr lang="en-US" dirty="0"/>
              <a:t>Scatter plots:</a:t>
            </a:r>
          </a:p>
          <a:p>
            <a:pPr lvl="1"/>
            <a:r>
              <a:rPr lang="en-US" dirty="0"/>
              <a:t>Visualize every point</a:t>
            </a:r>
          </a:p>
          <a:p>
            <a:pPr lvl="1"/>
            <a:r>
              <a:rPr lang="en-US" dirty="0"/>
              <a:t>Can be too sparse or too dense to be useful</a:t>
            </a:r>
          </a:p>
          <a:p>
            <a:r>
              <a:rPr lang="en-US" dirty="0"/>
              <a:t>Choropleth Map:</a:t>
            </a:r>
          </a:p>
          <a:p>
            <a:pPr lvl="1"/>
            <a:r>
              <a:rPr lang="en-US" dirty="0"/>
              <a:t>Visual aggregates by region</a:t>
            </a:r>
          </a:p>
          <a:p>
            <a:pPr lvl="1"/>
            <a:r>
              <a:rPr lang="en-US" dirty="0"/>
              <a:t>Relies on predetermined boundaries (i.e. group by state)</a:t>
            </a:r>
          </a:p>
          <a:p>
            <a:r>
              <a:rPr lang="en-US" dirty="0"/>
              <a:t>Raster/Spatial Binning</a:t>
            </a:r>
          </a:p>
          <a:p>
            <a:pPr lvl="1"/>
            <a:r>
              <a:rPr lang="en-US" dirty="0"/>
              <a:t>Can be more “fair” than choropleth</a:t>
            </a:r>
          </a:p>
          <a:p>
            <a:pPr lvl="1"/>
            <a:r>
              <a:rPr lang="en-US" dirty="0"/>
              <a:t>Raster can’t be flexible for varying point densities</a:t>
            </a:r>
          </a:p>
          <a:p>
            <a:r>
              <a:rPr lang="en-US" dirty="0"/>
              <a:t>Voronoi diagrams can mitigate these issues</a:t>
            </a:r>
          </a:p>
        </p:txBody>
      </p:sp>
    </p:spTree>
    <p:extLst>
      <p:ext uri="{BB962C8B-B14F-4D97-AF65-F5344CB8AC3E}">
        <p14:creationId xmlns:p14="http://schemas.microsoft.com/office/powerpoint/2010/main" val="115665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721A-E4B6-467B-9F42-9DC8F0D3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Elevation of North America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747B6-DB87-4FBD-B0B7-C41607BB5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and elevation of 70,000 weather stations in North America</a:t>
            </a:r>
          </a:p>
          <a:p>
            <a:pPr lvl="1"/>
            <a:r>
              <a:rPr lang="en-US" dirty="0"/>
              <a:t>From National Climatic Data Center website: </a:t>
            </a:r>
            <a:r>
              <a:rPr lang="en-US" dirty="0">
                <a:hlinkClick r:id="rId2"/>
              </a:rPr>
              <a:t>https://www.ncdc.noaa.gov/data-access/land-based-station-data</a:t>
            </a:r>
            <a:endParaRPr lang="en-US" dirty="0"/>
          </a:p>
          <a:p>
            <a:pPr lvl="1"/>
            <a:r>
              <a:rPr lang="en-US" dirty="0"/>
              <a:t>Cleaned version available in </a:t>
            </a:r>
            <a:r>
              <a:rPr lang="en-US" dirty="0" err="1"/>
              <a:t>ggvoronoi</a:t>
            </a:r>
            <a:r>
              <a:rPr lang="en-US" dirty="0"/>
              <a:t> package</a:t>
            </a:r>
          </a:p>
          <a:p>
            <a:r>
              <a:rPr lang="en-US" dirty="0"/>
              <a:t>Too many points for a colored scatter plot</a:t>
            </a:r>
          </a:p>
          <a:p>
            <a:pPr lvl="1"/>
            <a:r>
              <a:rPr lang="en-US" dirty="0"/>
              <a:t>If the points are too small, sparse areas aren’t visible</a:t>
            </a:r>
          </a:p>
          <a:p>
            <a:pPr lvl="1"/>
            <a:r>
              <a:rPr lang="en-US" dirty="0"/>
              <a:t>If the points are too big, dense areas overlap points</a:t>
            </a:r>
          </a:p>
          <a:p>
            <a:r>
              <a:rPr lang="en-US" dirty="0"/>
              <a:t>Solution: Voronoi diagram heatmap</a:t>
            </a:r>
          </a:p>
          <a:p>
            <a:pPr lvl="1"/>
            <a:r>
              <a:rPr lang="en-US" dirty="0"/>
              <a:t>Allows for varying point densities</a:t>
            </a:r>
          </a:p>
          <a:p>
            <a:pPr lvl="1"/>
            <a:r>
              <a:rPr lang="en-US" dirty="0"/>
              <a:t>Visual interpolation slows for smoother comparison</a:t>
            </a:r>
          </a:p>
        </p:txBody>
      </p:sp>
    </p:spTree>
    <p:extLst>
      <p:ext uri="{BB962C8B-B14F-4D97-AF65-F5344CB8AC3E}">
        <p14:creationId xmlns:p14="http://schemas.microsoft.com/office/powerpoint/2010/main" val="15407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0CAE-8892-444F-881B-8B312B87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931702-C981-4D22-A25F-501074EB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420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E5DF-753E-4893-8391-CB9637D3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an activity!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D9283B-EAC4-4F5A-BF99-9877FF629116}"/>
              </a:ext>
            </a:extLst>
          </p:cNvPr>
          <p:cNvCxnSpPr>
            <a:cxnSpLocks/>
          </p:cNvCxnSpPr>
          <p:nvPr/>
        </p:nvCxnSpPr>
        <p:spPr>
          <a:xfrm>
            <a:off x="9157474" y="1262975"/>
            <a:ext cx="1509926" cy="4923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214F-F1C5-4A7E-880D-2A843C24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Take out a piece of paper and a pencil/pen</a:t>
            </a:r>
          </a:p>
          <a:p>
            <a:r>
              <a:rPr lang="en-US" dirty="0"/>
              <a:t>Draw a rough “island” shape</a:t>
            </a:r>
          </a:p>
          <a:p>
            <a:r>
              <a:rPr lang="en-US" dirty="0"/>
              <a:t>Draw two points on your island: hospitals</a:t>
            </a:r>
          </a:p>
          <a:p>
            <a:r>
              <a:rPr lang="en-US" dirty="0"/>
              <a:t>What should the response regions be for each hospital?</a:t>
            </a:r>
          </a:p>
          <a:p>
            <a:r>
              <a:rPr lang="en-US" dirty="0"/>
              <a:t>Draw line between each site</a:t>
            </a:r>
          </a:p>
          <a:p>
            <a:r>
              <a:rPr lang="en-US" dirty="0"/>
              <a:t>Perpendicular bisector of this line creates Nearest Neighbor regions</a:t>
            </a:r>
          </a:p>
          <a:p>
            <a:r>
              <a:rPr lang="en-US" dirty="0"/>
              <a:t>Where would you place another hospital? Why? </a:t>
            </a:r>
          </a:p>
          <a:p>
            <a:r>
              <a:rPr lang="en-US" dirty="0"/>
              <a:t>What are the different components of this diagram?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31F7D9-FF18-45CC-8ECD-F25EE580C951}"/>
                  </a:ext>
                </a:extLst>
              </p14:cNvPr>
              <p14:cNvContentPartPr/>
              <p14:nvPr/>
            </p14:nvContentPartPr>
            <p14:xfrm>
              <a:off x="7481455" y="443345"/>
              <a:ext cx="4197927" cy="228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31F7D9-FF18-45CC-8ECD-F25EE580C9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454" y="434705"/>
                <a:ext cx="4215568" cy="23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844464-C77E-4B7B-941A-7F2439798347}"/>
                  </a:ext>
                </a:extLst>
              </p14:cNvPr>
              <p14:cNvContentPartPr/>
              <p14:nvPr/>
            </p14:nvContentPartPr>
            <p14:xfrm>
              <a:off x="10667400" y="1755276"/>
              <a:ext cx="360" cy="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844464-C77E-4B7B-941A-7F24397983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4760" y="1692276"/>
                <a:ext cx="126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21C9CD-BFAD-438F-8EA7-77157ACA8B2C}"/>
                  </a:ext>
                </a:extLst>
              </p14:cNvPr>
              <p14:cNvContentPartPr/>
              <p14:nvPr/>
            </p14:nvContentPartPr>
            <p14:xfrm>
              <a:off x="9157474" y="126297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21C9CD-BFAD-438F-8EA7-77157ACA8B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4834" y="1199975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EB356B-68D4-4E20-8D89-C6DF0D85E02C}"/>
              </a:ext>
            </a:extLst>
          </p:cNvPr>
          <p:cNvCxnSpPr>
            <a:cxnSpLocks/>
          </p:cNvCxnSpPr>
          <p:nvPr/>
        </p:nvCxnSpPr>
        <p:spPr>
          <a:xfrm flipV="1">
            <a:off x="9476509" y="681038"/>
            <a:ext cx="678872" cy="19788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BA85-8CE0-46FE-AA49-418FB4C5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39141-ADDE-49D8-9D8E-6170E6D7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0181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0746-33BC-4729-94A4-58F84D66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5BBD2-30E0-4FFC-B290-AB352EB94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240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4913-58FE-465F-882D-51A53FAD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61AA-AB4B-4916-8905-6DE8AE400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Area based statistics</a:t>
            </a:r>
          </a:p>
          <a:p>
            <a:pPr lvl="1"/>
            <a:r>
              <a:rPr lang="en-US" dirty="0"/>
              <a:t>Basketball</a:t>
            </a:r>
          </a:p>
          <a:p>
            <a:pPr lvl="1"/>
            <a:r>
              <a:rPr lang="en-US" dirty="0"/>
              <a:t>Weighted interpolation for predictive models</a:t>
            </a:r>
          </a:p>
          <a:p>
            <a:r>
              <a:rPr lang="en-US" dirty="0"/>
              <a:t>Other distance metrics</a:t>
            </a:r>
          </a:p>
          <a:p>
            <a:pPr lvl="1"/>
            <a:r>
              <a:rPr lang="en-US" dirty="0"/>
              <a:t>Distance on a sphere</a:t>
            </a:r>
          </a:p>
          <a:p>
            <a:pPr lvl="1"/>
            <a:r>
              <a:rPr lang="en-US" dirty="0"/>
              <a:t>Manhattan distance</a:t>
            </a:r>
          </a:p>
          <a:p>
            <a:pPr lvl="1"/>
            <a:r>
              <a:rPr lang="en-US" dirty="0"/>
              <a:t>Travel time distance</a:t>
            </a:r>
          </a:p>
          <a:p>
            <a:pPr lvl="1"/>
            <a:r>
              <a:rPr lang="en-US" dirty="0"/>
              <a:t>User supplied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417997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ED53-D7B9-41D7-B84A-4EB0A7DF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Want to learn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806DE-43F1-42CF-A147-AA92A8AD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Voronoi Diagram: </a:t>
            </a:r>
            <a:r>
              <a:rPr lang="en-US" dirty="0">
                <a:hlinkClick r:id="rId2"/>
              </a:rPr>
              <a:t>https://bl.ocks.org/mbostock/4060366</a:t>
            </a:r>
            <a:endParaRPr lang="en-US" dirty="0"/>
          </a:p>
          <a:p>
            <a:r>
              <a:rPr lang="en-US" dirty="0" err="1"/>
              <a:t>ggvoronoi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https://github.com/garretrc/ggvoronoi</a:t>
            </a:r>
            <a:endParaRPr lang="en-US" dirty="0"/>
          </a:p>
          <a:p>
            <a:r>
              <a:rPr lang="en-US" dirty="0"/>
              <a:t>My contact: Robert Garrett, </a:t>
            </a:r>
            <a:r>
              <a:rPr lang="en-US" dirty="0">
                <a:hlinkClick r:id="rId4"/>
              </a:rPr>
              <a:t>garretrc@miamioh.edu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F8BE5AE-6667-47C4-BF38-330EED89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3F54F-3207-4A85-9C34-07649936D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49FD4-C0D4-423E-B8F8-DCC292907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5720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75315-5103-4F03-87A4-439572B7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Voronoi diagram?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8B6D-8DB3-442F-BFCD-45CF26D6C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after Georgy </a:t>
            </a:r>
            <a:r>
              <a:rPr lang="en-US" dirty="0" err="1"/>
              <a:t>Voronoy</a:t>
            </a:r>
            <a:r>
              <a:rPr lang="en-US" dirty="0"/>
              <a:t>, 1908</a:t>
            </a:r>
          </a:p>
          <a:p>
            <a:r>
              <a:rPr lang="en-US" dirty="0"/>
              <a:t>Nearest neighbor diagram</a:t>
            </a:r>
          </a:p>
          <a:p>
            <a:pPr lvl="1"/>
            <a:r>
              <a:rPr lang="en-US" dirty="0"/>
              <a:t>Take a set of </a:t>
            </a:r>
            <a:r>
              <a:rPr lang="en-US" b="1" i="1" dirty="0"/>
              <a:t>generator points</a:t>
            </a:r>
          </a:p>
          <a:p>
            <a:pPr lvl="1"/>
            <a:r>
              <a:rPr lang="en-US" dirty="0"/>
              <a:t>Draw nearest neighbor </a:t>
            </a:r>
            <a:r>
              <a:rPr lang="en-US" b="1" i="1" dirty="0"/>
              <a:t>cells</a:t>
            </a:r>
          </a:p>
          <a:p>
            <a:pPr lvl="1"/>
            <a:r>
              <a:rPr lang="en-US" dirty="0"/>
              <a:t>Points in a cell are closest to the cell’s generator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AEA90D-ECA1-45A3-83B6-1197F60F9AF6}"/>
                  </a:ext>
                </a:extLst>
              </p14:cNvPr>
              <p14:cNvContentPartPr/>
              <p14:nvPr/>
            </p14:nvContentPartPr>
            <p14:xfrm>
              <a:off x="3418493" y="6228328"/>
              <a:ext cx="36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AEA90D-ECA1-45A3-83B6-1197F60F9A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5853" y="6165688"/>
                <a:ext cx="12600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E1DA-6EC6-4553-BF78-93E22EB2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FF5F009-F3C8-465E-84A1-72FC94B0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A95CE0-ECD4-4FCE-AE14-A856D408D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059E-49B0-4C92-A69D-021E0A65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7C948-8C76-40FB-96C3-F31A84C0E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834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ADBF-66D9-424E-87B9-A8ED0679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8EEE9-F915-49C0-94FE-76A77527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342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4945-968C-4499-88E5-1AD2AD07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5B5C1-9C74-4542-9DEB-B97BBE735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6390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57F3-5E2A-4EE9-9E44-D7D362DD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81689-D3EA-498E-ABAE-AD54B42D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956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4975-F3A6-4A0F-B0D3-7F4C1A86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ggvoronoi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5764-14AB-430A-9552-9BCD7E658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package developed along with Austin Nar, Dr. Thomas Fisher, Dr. </a:t>
            </a:r>
            <a:r>
              <a:rPr lang="en-US" dirty="0" err="1"/>
              <a:t>Karsten</a:t>
            </a:r>
            <a:r>
              <a:rPr lang="en-US" dirty="0"/>
              <a:t> Maurer</a:t>
            </a:r>
          </a:p>
          <a:p>
            <a:r>
              <a:rPr lang="en-US" dirty="0"/>
              <a:t>Builds Voronoi diagrams using ‘</a:t>
            </a:r>
            <a:r>
              <a:rPr lang="en-US" dirty="0" err="1"/>
              <a:t>deldir</a:t>
            </a:r>
            <a:r>
              <a:rPr lang="en-US" dirty="0"/>
              <a:t>’, integrates with:</a:t>
            </a:r>
          </a:p>
          <a:p>
            <a:pPr lvl="1"/>
            <a:r>
              <a:rPr lang="en-US" dirty="0"/>
              <a:t>‘ggplot2’ for visualization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sp</a:t>
            </a:r>
            <a:r>
              <a:rPr lang="en-US" dirty="0"/>
              <a:t>’ and ‘</a:t>
            </a:r>
            <a:r>
              <a:rPr lang="en-US" dirty="0" err="1"/>
              <a:t>rgeos</a:t>
            </a:r>
            <a:r>
              <a:rPr lang="en-US" dirty="0"/>
              <a:t>’ for spatial analysis</a:t>
            </a:r>
          </a:p>
          <a:p>
            <a:r>
              <a:rPr lang="en-US" dirty="0"/>
              <a:t>2 Dimensional diagrams based on </a:t>
            </a:r>
            <a:r>
              <a:rPr lang="en-US" dirty="0" err="1"/>
              <a:t>euclidean</a:t>
            </a:r>
            <a:r>
              <a:rPr lang="en-US" dirty="0"/>
              <a:t> distance</a:t>
            </a:r>
          </a:p>
          <a:p>
            <a:r>
              <a:rPr lang="en-US" dirty="0"/>
              <a:t>Optional 3</a:t>
            </a:r>
            <a:r>
              <a:rPr lang="en-US" baseline="30000" dirty="0"/>
              <a:t>rd</a:t>
            </a:r>
            <a:r>
              <a:rPr lang="en-US" dirty="0"/>
              <a:t> variable allows for color fill</a:t>
            </a:r>
          </a:p>
          <a:p>
            <a:r>
              <a:rPr lang="en-US" dirty="0"/>
              <a:t>Specify a subset of the plane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11327</TotalTime>
  <Words>580</Words>
  <Application>Microsoft Office PowerPoint</Application>
  <PresentationFormat>Widescreen</PresentationFormat>
  <Paragraphs>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Applications of Voronoi Diagrams in Statistics and Data Science</vt:lpstr>
      <vt:lpstr>First, an activity!</vt:lpstr>
      <vt:lpstr>What is a Voronoi diagram?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ggvoronoi</vt:lpstr>
      <vt:lpstr>Improving Navigation Software</vt:lpstr>
      <vt:lpstr>Bike racks in Oxford, Ohio</vt:lpstr>
      <vt:lpstr>`</vt:lpstr>
      <vt:lpstr>PowerPoint Presentation</vt:lpstr>
      <vt:lpstr>PowerPoint Presentation</vt:lpstr>
      <vt:lpstr>PowerPoint Presentation</vt:lpstr>
      <vt:lpstr>PowerPoint Presentation</vt:lpstr>
      <vt:lpstr>Applications in Data Visualization</vt:lpstr>
      <vt:lpstr>Elevation of North America</vt:lpstr>
      <vt:lpstr>PowerPoint Presentation</vt:lpstr>
      <vt:lpstr>PowerPoint Presentation</vt:lpstr>
      <vt:lpstr>PowerPoint Presentation</vt:lpstr>
      <vt:lpstr>Future Work</vt:lpstr>
      <vt:lpstr>Want to learn more?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Voronoi Diagrams in Statistics and Data Science</dc:title>
  <dc:creator>Robert Garrett</dc:creator>
  <cp:lastModifiedBy>Robert Garrett</cp:lastModifiedBy>
  <cp:revision>66</cp:revision>
  <dcterms:created xsi:type="dcterms:W3CDTF">2018-09-07T20:01:21Z</dcterms:created>
  <dcterms:modified xsi:type="dcterms:W3CDTF">2018-09-21T23:43:47Z</dcterms:modified>
</cp:coreProperties>
</file>